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0" r:id="rId1"/>
  </p:sldMasterIdLst>
  <p:notesMasterIdLst>
    <p:notesMasterId r:id="rId10"/>
  </p:notesMasterIdLst>
  <p:sldIdLst>
    <p:sldId id="376" r:id="rId2"/>
    <p:sldId id="379" r:id="rId3"/>
    <p:sldId id="377" r:id="rId4"/>
    <p:sldId id="382" r:id="rId5"/>
    <p:sldId id="381" r:id="rId6"/>
    <p:sldId id="380" r:id="rId7"/>
    <p:sldId id="383" r:id="rId8"/>
    <p:sldId id="259"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0000" autoAdjust="0"/>
  </p:normalViewPr>
  <p:slideViewPr>
    <p:cSldViewPr snapToGrid="0">
      <p:cViewPr varScale="1">
        <p:scale>
          <a:sx n="115" d="100"/>
          <a:sy n="115" d="100"/>
        </p:scale>
        <p:origin x="1056" y="-1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6F7F32-FDAF-4A45-BB70-D4B5826E674D}" type="datetimeFigureOut">
              <a:rPr lang="en-GB" smtClean="0"/>
              <a:t>26/11/2020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D4A36B-C171-47D1-AB76-64F24FC9F45F}" type="slidenum">
              <a:rPr lang="en-GB" smtClean="0"/>
              <a:t>‹#›</a:t>
            </a:fld>
            <a:endParaRPr lang="en-GB"/>
          </a:p>
        </p:txBody>
      </p:sp>
    </p:spTree>
    <p:extLst>
      <p:ext uri="{BB962C8B-B14F-4D97-AF65-F5344CB8AC3E}">
        <p14:creationId xmlns:p14="http://schemas.microsoft.com/office/powerpoint/2010/main" val="1618930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File:Photo_51_x-ray_diffraction_image.jpg"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en.wikipedia.org/wiki/X-ray_scattering_techniques#/media/File:X-ray_diffraction_pattern_3clpro.jpg" TargetMode="External"/><Relationship Id="rId4" Type="http://schemas.openxmlformats.org/officeDocument/2006/relationships/hyperlink" Target="https://commons.wikimedia.org/wiki/File:First_medical_X-ray_by_Wilhelm_R%C3%B6ntgen_of_his_wife_Anna_Bertha_Ludwig%27s_hand_-_18951222.jpg"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File:Dorothy_Hodgkin_Nobel.jp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wikipedia.org/wiki/File:Model_of_the_Structure_of_Penicillin,_by_Dorothy_Hodgkin,_Oxford,_c.1945.jpe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3C4E6B6-17A1-4446-93AB-9B38FAFDB47F}" type="slidenum">
              <a:rPr lang="en-GB" smtClean="0"/>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3C4E6B6-17A1-4446-93AB-9B38FAFDB47F}" type="slidenum">
              <a:rPr lang="en-GB" smtClean="0"/>
              <a:t>2</a:t>
            </a:fld>
            <a:endParaRPr lang="en-GB"/>
          </a:p>
        </p:txBody>
      </p:sp>
    </p:spTree>
    <p:extLst>
      <p:ext uri="{BB962C8B-B14F-4D97-AF65-F5344CB8AC3E}">
        <p14:creationId xmlns:p14="http://schemas.microsoft.com/office/powerpoint/2010/main" val="1829852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i="1" kern="1200" dirty="0">
                <a:solidFill>
                  <a:schemeClr val="tx1"/>
                </a:solidFill>
                <a:effectLst/>
                <a:latin typeface="+mn-lt"/>
                <a:ea typeface="+mn-ea"/>
                <a:cs typeface="+mn-cs"/>
              </a:rPr>
              <a:t>Photo 51</a:t>
            </a:r>
            <a:r>
              <a:rPr lang="en-GB" sz="1200" kern="1200" dirty="0">
                <a:solidFill>
                  <a:schemeClr val="tx1"/>
                </a:solidFill>
                <a:effectLst/>
                <a:latin typeface="+mn-lt"/>
                <a:ea typeface="+mn-ea"/>
                <a:cs typeface="+mn-cs"/>
              </a:rPr>
              <a:t>: </a:t>
            </a:r>
            <a:r>
              <a:rPr lang="en-GB" sz="1200" u="sng" kern="1200" dirty="0">
                <a:solidFill>
                  <a:schemeClr val="tx1"/>
                </a:solidFill>
                <a:effectLst/>
                <a:latin typeface="+mn-lt"/>
                <a:ea typeface="+mn-ea"/>
                <a:cs typeface="+mn-cs"/>
                <a:hlinkClick r:id="rId3"/>
              </a:rPr>
              <a:t>https://en.wikipedia.org/wiki/File:Photo_51_x-ray_diffraction_image.jpg</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First medical x-ray</a:t>
            </a:r>
            <a:r>
              <a:rPr lang="en-GB" sz="1200" kern="1200" dirty="0">
                <a:solidFill>
                  <a:schemeClr val="tx1"/>
                </a:solidFill>
                <a:effectLst/>
                <a:latin typeface="+mn-lt"/>
                <a:ea typeface="+mn-ea"/>
                <a:cs typeface="+mn-cs"/>
              </a:rPr>
              <a:t>: </a:t>
            </a:r>
            <a:r>
              <a:rPr lang="en-GB" sz="1200" u="sng" kern="1200" dirty="0">
                <a:solidFill>
                  <a:schemeClr val="tx1"/>
                </a:solidFill>
                <a:effectLst/>
                <a:latin typeface="+mn-lt"/>
                <a:ea typeface="+mn-ea"/>
                <a:cs typeface="+mn-cs"/>
                <a:hlinkClick r:id="rId4"/>
              </a:rPr>
              <a:t>https://commons.wikimedia.org/wiki/File:First_medical_X-ray_by_Wilhelm_R%C3%B6ntgen_of_his_wife_Anna_Bertha_Ludwig%27s_hand_-_18951222.jpg</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Protein scattering pattern</a:t>
            </a:r>
            <a:r>
              <a:rPr lang="en-GB" sz="1200" kern="1200" dirty="0">
                <a:solidFill>
                  <a:schemeClr val="tx1"/>
                </a:solidFill>
                <a:effectLst/>
                <a:latin typeface="+mn-lt"/>
                <a:ea typeface="+mn-ea"/>
                <a:cs typeface="+mn-cs"/>
              </a:rPr>
              <a:t>: </a:t>
            </a:r>
            <a:r>
              <a:rPr lang="en-GB" sz="1200" u="sng" kern="1200" dirty="0">
                <a:solidFill>
                  <a:schemeClr val="tx1"/>
                </a:solidFill>
                <a:effectLst/>
                <a:latin typeface="+mn-lt"/>
                <a:ea typeface="+mn-ea"/>
                <a:cs typeface="+mn-cs"/>
                <a:hlinkClick r:id="rId5"/>
              </a:rPr>
              <a:t>https://en.wikipedia.org/wiki/X-ray_scattering_techniques#/media/File:X-ray_diffraction_pattern_3clpro.jpg</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3C4E6B6-17A1-4446-93AB-9B38FAFDB47F}" type="slidenum">
              <a:rPr lang="en-GB" smtClean="0"/>
              <a:t>3</a:t>
            </a:fld>
            <a:endParaRPr lang="en-GB"/>
          </a:p>
        </p:txBody>
      </p:sp>
    </p:spTree>
    <p:extLst>
      <p:ext uri="{BB962C8B-B14F-4D97-AF65-F5344CB8AC3E}">
        <p14:creationId xmlns:p14="http://schemas.microsoft.com/office/powerpoint/2010/main" val="2654978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u="sng" kern="1200" dirty="0">
                <a:solidFill>
                  <a:schemeClr val="tx1"/>
                </a:solidFill>
                <a:effectLst/>
                <a:latin typeface="+mn-lt"/>
                <a:ea typeface="+mn-ea"/>
                <a:cs typeface="+mn-cs"/>
                <a:hlinkClick r:id="rId3"/>
              </a:rPr>
              <a:t>https://en.wikipedia.org/wiki/File:Dorothy_Hodgkin_Nobel</a:t>
            </a:r>
            <a:r>
              <a:rPr lang="en-GB" sz="1200" u="sng" kern="1200">
                <a:solidFill>
                  <a:schemeClr val="tx1"/>
                </a:solidFill>
                <a:effectLst/>
                <a:latin typeface="+mn-lt"/>
                <a:ea typeface="+mn-ea"/>
                <a:cs typeface="+mn-cs"/>
                <a:hlinkClick r:id="rId3"/>
              </a:rPr>
              <a:t>.jpg</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3C4E6B6-17A1-4446-93AB-9B38FAFDB47F}" type="slidenum">
              <a:rPr lang="en-GB" smtClean="0"/>
              <a:t>4</a:t>
            </a:fld>
            <a:endParaRPr lang="en-GB"/>
          </a:p>
        </p:txBody>
      </p:sp>
    </p:spTree>
    <p:extLst>
      <p:ext uri="{BB962C8B-B14F-4D97-AF65-F5344CB8AC3E}">
        <p14:creationId xmlns:p14="http://schemas.microsoft.com/office/powerpoint/2010/main" val="926601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3C4E6B6-17A1-4446-93AB-9B38FAFDB47F}" type="slidenum">
              <a:rPr lang="en-GB" smtClean="0"/>
              <a:t>5</a:t>
            </a:fld>
            <a:endParaRPr lang="en-GB"/>
          </a:p>
        </p:txBody>
      </p:sp>
    </p:spTree>
    <p:extLst>
      <p:ext uri="{BB962C8B-B14F-4D97-AF65-F5344CB8AC3E}">
        <p14:creationId xmlns:p14="http://schemas.microsoft.com/office/powerpoint/2010/main" val="678489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Dorothy Hodgkin’s penicillin model: </a:t>
            </a:r>
            <a:r>
              <a:rPr lang="en-GB" sz="1200" u="sng" kern="1200" dirty="0">
                <a:solidFill>
                  <a:schemeClr val="tx1"/>
                </a:solidFill>
                <a:effectLst/>
                <a:latin typeface="+mn-lt"/>
                <a:ea typeface="+mn-ea"/>
                <a:cs typeface="+mn-cs"/>
                <a:hlinkClick r:id="rId3"/>
              </a:rPr>
              <a:t>https://en.wikipedia.org/wiki/File:Model_of_the_Structure_of_Penicillin,_by_Dorothy_Hodgkin,_Oxford,_c.1945.jpeg</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3C4E6B6-17A1-4446-93AB-9B38FAFDB47F}" type="slidenum">
              <a:rPr lang="en-GB" smtClean="0"/>
              <a:t>6</a:t>
            </a:fld>
            <a:endParaRPr lang="en-GB"/>
          </a:p>
        </p:txBody>
      </p:sp>
    </p:spTree>
    <p:extLst>
      <p:ext uri="{BB962C8B-B14F-4D97-AF65-F5344CB8AC3E}">
        <p14:creationId xmlns:p14="http://schemas.microsoft.com/office/powerpoint/2010/main" val="4075656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3C4E6B6-17A1-4446-93AB-9B38FAFDB47F}" type="slidenum">
              <a:rPr lang="en-GB" smtClean="0"/>
              <a:t>7</a:t>
            </a:fld>
            <a:endParaRPr lang="en-GB"/>
          </a:p>
        </p:txBody>
      </p:sp>
    </p:spTree>
    <p:extLst>
      <p:ext uri="{BB962C8B-B14F-4D97-AF65-F5344CB8AC3E}">
        <p14:creationId xmlns:p14="http://schemas.microsoft.com/office/powerpoint/2010/main" val="678489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99141C3F-70E8-40C5-A685-28477E8EE02D}" type="datetimeFigureOut">
              <a:rPr lang="en-GB" smtClean="0"/>
              <a:t>26/11/2020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69D3A2-28E1-4E37-90BE-983CB69640AF}" type="slidenum">
              <a:rPr lang="en-GB" smtClean="0"/>
              <a:t>‹#›</a:t>
            </a:fld>
            <a:endParaRPr lang="en-GB"/>
          </a:p>
        </p:txBody>
      </p:sp>
    </p:spTree>
    <p:extLst>
      <p:ext uri="{BB962C8B-B14F-4D97-AF65-F5344CB8AC3E}">
        <p14:creationId xmlns:p14="http://schemas.microsoft.com/office/powerpoint/2010/main" val="456287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9141C3F-70E8-40C5-A685-28477E8EE02D}" type="datetimeFigureOut">
              <a:rPr lang="en-GB" smtClean="0"/>
              <a:t>26/11/2020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69D3A2-28E1-4E37-90BE-983CB69640AF}" type="slidenum">
              <a:rPr lang="en-GB" smtClean="0"/>
              <a:t>‹#›</a:t>
            </a:fld>
            <a:endParaRPr lang="en-GB"/>
          </a:p>
        </p:txBody>
      </p:sp>
    </p:spTree>
    <p:extLst>
      <p:ext uri="{BB962C8B-B14F-4D97-AF65-F5344CB8AC3E}">
        <p14:creationId xmlns:p14="http://schemas.microsoft.com/office/powerpoint/2010/main" val="2181394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9141C3F-70E8-40C5-A685-28477E8EE02D}" type="datetimeFigureOut">
              <a:rPr lang="en-GB" smtClean="0"/>
              <a:t>26/11/2020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69D3A2-28E1-4E37-90BE-983CB69640AF}" type="slidenum">
              <a:rPr lang="en-GB" smtClean="0"/>
              <a:t>‹#›</a:t>
            </a:fld>
            <a:endParaRPr lang="en-GB"/>
          </a:p>
        </p:txBody>
      </p:sp>
    </p:spTree>
    <p:extLst>
      <p:ext uri="{BB962C8B-B14F-4D97-AF65-F5344CB8AC3E}">
        <p14:creationId xmlns:p14="http://schemas.microsoft.com/office/powerpoint/2010/main" val="1570419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9141C3F-70E8-40C5-A685-28477E8EE02D}" type="datetimeFigureOut">
              <a:rPr lang="en-GB" smtClean="0"/>
              <a:t>26/11/2020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69D3A2-28E1-4E37-90BE-983CB69640AF}" type="slidenum">
              <a:rPr lang="en-GB" smtClean="0"/>
              <a:t>‹#›</a:t>
            </a:fld>
            <a:endParaRPr lang="en-GB"/>
          </a:p>
        </p:txBody>
      </p:sp>
    </p:spTree>
    <p:extLst>
      <p:ext uri="{BB962C8B-B14F-4D97-AF65-F5344CB8AC3E}">
        <p14:creationId xmlns:p14="http://schemas.microsoft.com/office/powerpoint/2010/main" val="2415303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99141C3F-70E8-40C5-A685-28477E8EE02D}" type="datetimeFigureOut">
              <a:rPr lang="en-GB" smtClean="0"/>
              <a:t>26/11/2020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69D3A2-28E1-4E37-90BE-983CB69640AF}" type="slidenum">
              <a:rPr lang="en-GB" smtClean="0"/>
              <a:t>‹#›</a:t>
            </a:fld>
            <a:endParaRPr lang="en-GB"/>
          </a:p>
        </p:txBody>
      </p:sp>
    </p:spTree>
    <p:extLst>
      <p:ext uri="{BB962C8B-B14F-4D97-AF65-F5344CB8AC3E}">
        <p14:creationId xmlns:p14="http://schemas.microsoft.com/office/powerpoint/2010/main" val="201794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99141C3F-70E8-40C5-A685-28477E8EE02D}" type="datetimeFigureOut">
              <a:rPr lang="en-GB" smtClean="0"/>
              <a:t>26/11/2020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69D3A2-28E1-4E37-90BE-983CB69640AF}" type="slidenum">
              <a:rPr lang="en-GB" smtClean="0"/>
              <a:t>‹#›</a:t>
            </a:fld>
            <a:endParaRPr lang="en-GB"/>
          </a:p>
        </p:txBody>
      </p:sp>
    </p:spTree>
    <p:extLst>
      <p:ext uri="{BB962C8B-B14F-4D97-AF65-F5344CB8AC3E}">
        <p14:creationId xmlns:p14="http://schemas.microsoft.com/office/powerpoint/2010/main" val="3744247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99141C3F-70E8-40C5-A685-28477E8EE02D}" type="datetimeFigureOut">
              <a:rPr lang="en-GB" smtClean="0"/>
              <a:t>26/11/2020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069D3A2-28E1-4E37-90BE-983CB69640AF}" type="slidenum">
              <a:rPr lang="en-GB" smtClean="0"/>
              <a:t>‹#›</a:t>
            </a:fld>
            <a:endParaRPr lang="en-GB"/>
          </a:p>
        </p:txBody>
      </p:sp>
    </p:spTree>
    <p:extLst>
      <p:ext uri="{BB962C8B-B14F-4D97-AF65-F5344CB8AC3E}">
        <p14:creationId xmlns:p14="http://schemas.microsoft.com/office/powerpoint/2010/main" val="3271215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99141C3F-70E8-40C5-A685-28477E8EE02D}" type="datetimeFigureOut">
              <a:rPr lang="en-GB" smtClean="0"/>
              <a:t>26/11/2020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069D3A2-28E1-4E37-90BE-983CB69640AF}" type="slidenum">
              <a:rPr lang="en-GB" smtClean="0"/>
              <a:t>‹#›</a:t>
            </a:fld>
            <a:endParaRPr lang="en-GB"/>
          </a:p>
        </p:txBody>
      </p:sp>
    </p:spTree>
    <p:extLst>
      <p:ext uri="{BB962C8B-B14F-4D97-AF65-F5344CB8AC3E}">
        <p14:creationId xmlns:p14="http://schemas.microsoft.com/office/powerpoint/2010/main" val="3998869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141C3F-70E8-40C5-A685-28477E8EE02D}" type="datetimeFigureOut">
              <a:rPr lang="en-GB" smtClean="0"/>
              <a:t>26/11/2020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069D3A2-28E1-4E37-90BE-983CB69640AF}" type="slidenum">
              <a:rPr lang="en-GB" smtClean="0"/>
              <a:t>‹#›</a:t>
            </a:fld>
            <a:endParaRPr lang="en-GB"/>
          </a:p>
        </p:txBody>
      </p:sp>
    </p:spTree>
    <p:extLst>
      <p:ext uri="{BB962C8B-B14F-4D97-AF65-F5344CB8AC3E}">
        <p14:creationId xmlns:p14="http://schemas.microsoft.com/office/powerpoint/2010/main" val="4220235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99141C3F-70E8-40C5-A685-28477E8EE02D}" type="datetimeFigureOut">
              <a:rPr lang="en-GB" smtClean="0"/>
              <a:t>26/11/2020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69D3A2-28E1-4E37-90BE-983CB69640AF}" type="slidenum">
              <a:rPr lang="en-GB" smtClean="0"/>
              <a:t>‹#›</a:t>
            </a:fld>
            <a:endParaRPr lang="en-GB"/>
          </a:p>
        </p:txBody>
      </p:sp>
    </p:spTree>
    <p:extLst>
      <p:ext uri="{BB962C8B-B14F-4D97-AF65-F5344CB8AC3E}">
        <p14:creationId xmlns:p14="http://schemas.microsoft.com/office/powerpoint/2010/main" val="3486063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99141C3F-70E8-40C5-A685-28477E8EE02D}" type="datetimeFigureOut">
              <a:rPr lang="en-GB" smtClean="0"/>
              <a:t>26/11/2020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69D3A2-28E1-4E37-90BE-983CB69640AF}" type="slidenum">
              <a:rPr lang="en-GB" smtClean="0"/>
              <a:t>‹#›</a:t>
            </a:fld>
            <a:endParaRPr lang="en-GB"/>
          </a:p>
        </p:txBody>
      </p:sp>
    </p:spTree>
    <p:extLst>
      <p:ext uri="{BB962C8B-B14F-4D97-AF65-F5344CB8AC3E}">
        <p14:creationId xmlns:p14="http://schemas.microsoft.com/office/powerpoint/2010/main" val="2133219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141C3F-70E8-40C5-A685-28477E8EE02D}" type="datetimeFigureOut">
              <a:rPr lang="en-GB" smtClean="0"/>
              <a:t>26/11/2020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69D3A2-28E1-4E37-90BE-983CB69640AF}" type="slidenum">
              <a:rPr lang="en-GB" smtClean="0"/>
              <a:t>‹#›</a:t>
            </a:fld>
            <a:endParaRPr lang="en-GB"/>
          </a:p>
        </p:txBody>
      </p:sp>
    </p:spTree>
    <p:extLst>
      <p:ext uri="{BB962C8B-B14F-4D97-AF65-F5344CB8AC3E}">
        <p14:creationId xmlns:p14="http://schemas.microsoft.com/office/powerpoint/2010/main" val="4197852844"/>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12EE094-46EC-5840-AF34-3254309F388B}"/>
              </a:ext>
            </a:extLst>
          </p:cNvPr>
          <p:cNvPicPr/>
          <p:nvPr/>
        </p:nvPicPr>
        <p:blipFill>
          <a:blip r:embed="rId3">
            <a:extLst>
              <a:ext uri="{28A0092B-C50C-407E-A947-70E740481C1C}">
                <a14:useLocalDpi xmlns:a14="http://schemas.microsoft.com/office/drawing/2010/main" val="0"/>
              </a:ext>
            </a:extLst>
          </a:blip>
          <a:srcRect/>
          <a:stretch/>
        </p:blipFill>
        <p:spPr>
          <a:xfrm>
            <a:off x="7530503" y="240347"/>
            <a:ext cx="4470007" cy="1683703"/>
          </a:xfrm>
          <a:prstGeom prst="rect">
            <a:avLst/>
          </a:prstGeom>
        </p:spPr>
      </p:pic>
      <p:sp>
        <p:nvSpPr>
          <p:cNvPr id="2" name="Rectangle 2">
            <a:extLst>
              <a:ext uri="{FF2B5EF4-FFF2-40B4-BE49-F238E27FC236}">
                <a16:creationId xmlns:a16="http://schemas.microsoft.com/office/drawing/2014/main" id="{4525E49E-CAB7-4993-9DFA-3672307C3E0A}"/>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3">
            <a:extLst>
              <a:ext uri="{FF2B5EF4-FFF2-40B4-BE49-F238E27FC236}">
                <a16:creationId xmlns:a16="http://schemas.microsoft.com/office/drawing/2014/main" id="{9DD93A9C-91D5-4385-A1AE-E46C0394F246}"/>
              </a:ext>
            </a:extLst>
          </p:cNvPr>
          <p:cNvSpPr>
            <a:spLocks noChangeArrowheads="1"/>
          </p:cNvSpPr>
          <p:nvPr/>
        </p:nvSpPr>
        <p:spPr bwMode="auto">
          <a:xfrm>
            <a:off x="5241072" y="4493995"/>
            <a:ext cx="7705493"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6600" b="1" i="0" u="none" strike="noStrike" cap="none" normalizeH="0" baseline="0" dirty="0">
                <a:ln>
                  <a:noFill/>
                </a:ln>
                <a:solidFill>
                  <a:schemeClr val="tx1"/>
                </a:solidFill>
                <a:effectLst/>
                <a:latin typeface="Gill Sans MT" panose="020B0502020104020203" pitchFamily="34" charset="0"/>
                <a:ea typeface="Times New Roman" panose="02020603050405020304" pitchFamily="18" charset="0"/>
                <a:cs typeface="Arial" panose="020B0604020202020204" pitchFamily="34" charset="0"/>
              </a:rPr>
              <a:t>Dorothy Hodgkin</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6600" b="1" i="0" u="none" strike="noStrike" cap="none" normalizeH="0" baseline="0" dirty="0">
                <a:ln>
                  <a:noFill/>
                </a:ln>
                <a:solidFill>
                  <a:schemeClr val="tx1"/>
                </a:solidFill>
                <a:effectLst/>
                <a:latin typeface="Gill Sans MT" panose="020B0502020104020203" pitchFamily="34" charset="0"/>
                <a:ea typeface="Times New Roman" panose="02020603050405020304" pitchFamily="18" charset="0"/>
                <a:cs typeface="Arial" panose="020B0604020202020204" pitchFamily="34" charset="0"/>
              </a:rPr>
              <a:t> </a:t>
            </a:r>
            <a:r>
              <a:rPr kumimoji="0" lang="en-GB" altLang="en-US" sz="6000" b="1" i="0" u="none" strike="noStrike" cap="none" normalizeH="0" baseline="0" dirty="0">
                <a:ln>
                  <a:noFill/>
                </a:ln>
                <a:solidFill>
                  <a:schemeClr val="tx1"/>
                </a:solidFill>
                <a:effectLst/>
                <a:latin typeface="Gill Sans MT" panose="020B0502020104020203" pitchFamily="34" charset="0"/>
                <a:ea typeface="Times New Roman" panose="02020603050405020304" pitchFamily="18" charset="0"/>
                <a:cs typeface="Arial" panose="020B0604020202020204" pitchFamily="34" charset="0"/>
              </a:rPr>
              <a:t>Making Molecules</a:t>
            </a:r>
            <a:endParaRPr kumimoji="0" lang="en-GB" altLang="en-US" sz="6000" b="0" i="0" u="none" strike="noStrike" cap="none" normalizeH="0" baseline="0" dirty="0">
              <a:ln>
                <a:noFill/>
              </a:ln>
              <a:solidFill>
                <a:schemeClr val="tx1"/>
              </a:solidFill>
              <a:effectLst/>
              <a:latin typeface="Arial" panose="020B0604020202020204" pitchFamily="34" charset="0"/>
            </a:endParaRPr>
          </a:p>
        </p:txBody>
      </p:sp>
      <p:pic>
        <p:nvPicPr>
          <p:cNvPr id="5" name="Picture 4">
            <a:extLst>
              <a:ext uri="{FF2B5EF4-FFF2-40B4-BE49-F238E27FC236}">
                <a16:creationId xmlns:a16="http://schemas.microsoft.com/office/drawing/2014/main" id="{2B6014E1-02AF-A44C-A053-A61286D1700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1490" y="334564"/>
            <a:ext cx="7136780" cy="4282068"/>
          </a:xfrm>
          <a:prstGeom prst="ellipse">
            <a:avLst/>
          </a:prstGeom>
          <a:ln>
            <a:noFill/>
          </a:ln>
          <a:effectLst>
            <a:softEdge rad="112500"/>
          </a:effectLst>
        </p:spPr>
      </p:pic>
    </p:spTree>
    <p:extLst>
      <p:ext uri="{BB962C8B-B14F-4D97-AF65-F5344CB8AC3E}">
        <p14:creationId xmlns:p14="http://schemas.microsoft.com/office/powerpoint/2010/main" val="739975781"/>
      </p:ext>
    </p:extLst>
  </p:cSld>
  <p:clrMapOvr>
    <a:masterClrMapping/>
  </p:clrMapOvr>
  <mc:AlternateContent xmlns:mc="http://schemas.openxmlformats.org/markup-compatibility/2006" xmlns:p14="http://schemas.microsoft.com/office/powerpoint/2010/main">
    <mc:Choice Requires="p14">
      <p:transition spd="slow" p14:dur="2000" advClick="0" advTm="10"/>
    </mc:Choice>
    <mc:Fallback xmlns="">
      <p:transition spd="slow" advClick="0" advTm="1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525E49E-CAB7-4993-9DFA-3672307C3E0A}"/>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 name="Text Box 1">
            <a:extLst>
              <a:ext uri="{FF2B5EF4-FFF2-40B4-BE49-F238E27FC236}">
                <a16:creationId xmlns:a16="http://schemas.microsoft.com/office/drawing/2014/main" id="{9589A3AA-79B0-4985-883D-2A54E721FE09}"/>
              </a:ext>
            </a:extLst>
          </p:cNvPr>
          <p:cNvSpPr txBox="1"/>
          <p:nvPr/>
        </p:nvSpPr>
        <p:spPr>
          <a:xfrm>
            <a:off x="567865" y="346509"/>
            <a:ext cx="6918786" cy="5553777"/>
          </a:xfrm>
          <a:prstGeom prst="rect">
            <a:avLst/>
          </a:prstGeom>
          <a:no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2200" b="1" dirty="0">
                <a:solidFill>
                  <a:srgbClr val="0B0C0C"/>
                </a:solidFill>
                <a:effectLst/>
                <a:latin typeface="Gill Sans MT" panose="020B0502020104020203" pitchFamily="34" charset="0"/>
                <a:ea typeface="Times New Roman" panose="02020603050405020304" pitchFamily="18" charset="0"/>
                <a:cs typeface="Arial" panose="020B0604020202020204" pitchFamily="34" charset="0"/>
              </a:rPr>
              <a:t>Wh</a:t>
            </a:r>
            <a:r>
              <a:rPr lang="en-GB" sz="2200" b="1" dirty="0">
                <a:effectLst/>
                <a:latin typeface="Gill Sans MT" panose="020B0502020104020203" pitchFamily="34" charset="0"/>
                <a:ea typeface="Times New Roman" panose="02020603050405020304" pitchFamily="18" charset="0"/>
                <a:cs typeface="Arial" panose="020B0604020202020204" pitchFamily="34" charset="0"/>
              </a:rPr>
              <a:t>at you should know before you start</a:t>
            </a:r>
            <a:endParaRPr lang="en-GB" sz="2200" dirty="0">
              <a:effectLst/>
              <a:latin typeface="Times New Roman" panose="02020603050405020304" pitchFamily="18" charset="0"/>
              <a:ea typeface="Times New Roman" panose="02020603050405020304" pitchFamily="18" charset="0"/>
            </a:endParaRPr>
          </a:p>
          <a:p>
            <a:pPr>
              <a:spcAft>
                <a:spcPts val="0"/>
              </a:spcAft>
            </a:pPr>
            <a:r>
              <a:rPr lang="en-GB" sz="2200" b="1" dirty="0">
                <a:effectLst/>
                <a:latin typeface="Gill Sans MT" panose="020B0502020104020203" pitchFamily="34" charset="0"/>
                <a:ea typeface="Times New Roman" panose="02020603050405020304" pitchFamily="18" charset="0"/>
                <a:cs typeface="Arial" panose="020B0604020202020204" pitchFamily="34" charset="0"/>
              </a:rPr>
              <a:t> </a:t>
            </a:r>
            <a:endParaRPr lang="en-GB" sz="2200" dirty="0">
              <a:effectLst/>
              <a:latin typeface="Times New Roman" panose="02020603050405020304" pitchFamily="18" charset="0"/>
              <a:ea typeface="Times New Roman" panose="02020603050405020304" pitchFamily="18" charset="0"/>
            </a:endParaRPr>
          </a:p>
          <a:p>
            <a:pPr>
              <a:spcAft>
                <a:spcPts val="0"/>
              </a:spcAft>
            </a:pPr>
            <a:r>
              <a:rPr lang="en-GB" sz="2200" b="1" dirty="0">
                <a:latin typeface="Gill Sans MT" panose="020B0502020104020203" pitchFamily="34" charset="0"/>
                <a:ea typeface="Times New Roman" panose="02020603050405020304" pitchFamily="18" charset="0"/>
              </a:rPr>
              <a:t>Molecules</a:t>
            </a:r>
          </a:p>
          <a:p>
            <a:pPr algn="just">
              <a:spcAft>
                <a:spcPts val="0"/>
              </a:spcAft>
            </a:pPr>
            <a:r>
              <a:rPr lang="en-GB" sz="2200" dirty="0">
                <a:latin typeface="Gill Sans MT" panose="020B0502020104020203" pitchFamily="34" charset="0"/>
                <a:ea typeface="Times New Roman" panose="02020603050405020304" pitchFamily="18" charset="0"/>
              </a:rPr>
              <a:t>We see things when light travels from an object, or reflects off it, into our eyes. </a:t>
            </a:r>
            <a:r>
              <a:rPr lang="en-GB" sz="2200" b="1" dirty="0">
                <a:latin typeface="Gill Sans MT" panose="020B0502020104020203" pitchFamily="34" charset="0"/>
                <a:ea typeface="Times New Roman" panose="02020603050405020304" pitchFamily="18" charset="0"/>
              </a:rPr>
              <a:t>Molecules</a:t>
            </a:r>
            <a:r>
              <a:rPr lang="en-GB" sz="2200" dirty="0">
                <a:latin typeface="Gill Sans MT" panose="020B0502020104020203" pitchFamily="34" charset="0"/>
                <a:ea typeface="Times New Roman" panose="02020603050405020304" pitchFamily="18" charset="0"/>
              </a:rPr>
              <a:t> are made up of lots of atoms bonded together. </a:t>
            </a:r>
            <a:r>
              <a:rPr lang="en-GB" sz="2200" b="1" dirty="0">
                <a:latin typeface="Gill Sans MT" panose="020B0502020104020203" pitchFamily="34" charset="0"/>
                <a:ea typeface="Times New Roman" panose="02020603050405020304" pitchFamily="18" charset="0"/>
              </a:rPr>
              <a:t>Molecules</a:t>
            </a:r>
            <a:r>
              <a:rPr lang="en-GB" sz="2200" dirty="0">
                <a:latin typeface="Gill Sans MT" panose="020B0502020104020203" pitchFamily="34" charset="0"/>
                <a:ea typeface="Times New Roman" panose="02020603050405020304" pitchFamily="18" charset="0"/>
              </a:rPr>
              <a:t> that are found naturally in the body or in plants are called </a:t>
            </a:r>
            <a:r>
              <a:rPr lang="en-GB" sz="2200" b="1" dirty="0">
                <a:latin typeface="Gill Sans MT" panose="020B0502020104020203" pitchFamily="34" charset="0"/>
                <a:ea typeface="Times New Roman" panose="02020603050405020304" pitchFamily="18" charset="0"/>
              </a:rPr>
              <a:t>biomolecules</a:t>
            </a:r>
            <a:r>
              <a:rPr lang="en-GB" sz="2200" dirty="0">
                <a:latin typeface="Gill Sans MT" panose="020B0502020104020203" pitchFamily="34" charset="0"/>
                <a:ea typeface="Times New Roman" panose="02020603050405020304" pitchFamily="18" charset="0"/>
              </a:rPr>
              <a:t>.</a:t>
            </a:r>
          </a:p>
          <a:p>
            <a:pPr algn="just">
              <a:spcAft>
                <a:spcPts val="0"/>
              </a:spcAft>
            </a:pPr>
            <a:endParaRPr lang="en-GB" sz="2200" b="1" dirty="0">
              <a:latin typeface="Gill Sans MT" panose="020B0502020104020203" pitchFamily="34" charset="0"/>
              <a:ea typeface="Times New Roman" panose="02020603050405020304" pitchFamily="18" charset="0"/>
            </a:endParaRPr>
          </a:p>
          <a:p>
            <a:pPr algn="just">
              <a:spcAft>
                <a:spcPts val="0"/>
              </a:spcAft>
            </a:pPr>
            <a:r>
              <a:rPr lang="en-GB" sz="2200" b="1" dirty="0">
                <a:latin typeface="Gill Sans MT" panose="020B0502020104020203" pitchFamily="34" charset="0"/>
                <a:ea typeface="Times New Roman" panose="02020603050405020304" pitchFamily="18" charset="0"/>
              </a:rPr>
              <a:t>Penicillin</a:t>
            </a:r>
            <a:r>
              <a:rPr lang="en-GB" sz="2200" dirty="0">
                <a:latin typeface="Gill Sans MT" panose="020B0502020104020203" pitchFamily="34" charset="0"/>
                <a:ea typeface="Times New Roman" panose="02020603050405020304" pitchFamily="18" charset="0"/>
              </a:rPr>
              <a:t> is an antibiotic made by moulds. It is used as a medicine to kill of harmful bacteria.</a:t>
            </a:r>
          </a:p>
          <a:p>
            <a:pPr algn="just">
              <a:spcAft>
                <a:spcPts val="0"/>
              </a:spcAft>
            </a:pPr>
            <a:r>
              <a:rPr lang="en-GB" sz="2200" b="1" dirty="0">
                <a:latin typeface="Gill Sans MT" panose="020B0502020104020203" pitchFamily="34" charset="0"/>
                <a:ea typeface="Times New Roman" panose="02020603050405020304" pitchFamily="18" charset="0"/>
              </a:rPr>
              <a:t>Insulin</a:t>
            </a:r>
            <a:r>
              <a:rPr lang="en-GB" sz="2200" dirty="0">
                <a:latin typeface="Gill Sans MT" panose="020B0502020104020203" pitchFamily="34" charset="0"/>
                <a:ea typeface="Times New Roman" panose="02020603050405020304" pitchFamily="18" charset="0"/>
              </a:rPr>
              <a:t> is a hormone in the body which regulates the amount of sugar in our blood. People with diabetes don’t make enough.</a:t>
            </a:r>
          </a:p>
          <a:p>
            <a:pPr algn="just">
              <a:spcAft>
                <a:spcPts val="0"/>
              </a:spcAft>
            </a:pPr>
            <a:r>
              <a:rPr lang="en-GB" sz="2200" b="1" dirty="0">
                <a:latin typeface="Gill Sans MT" panose="020B0502020104020203" pitchFamily="34" charset="0"/>
                <a:ea typeface="Times New Roman" panose="02020603050405020304" pitchFamily="18" charset="0"/>
              </a:rPr>
              <a:t>Vitamin B12 </a:t>
            </a:r>
            <a:r>
              <a:rPr lang="en-GB" sz="2200" dirty="0">
                <a:latin typeface="Gill Sans MT" panose="020B0502020104020203" pitchFamily="34" charset="0"/>
                <a:ea typeface="Times New Roman" panose="02020603050405020304" pitchFamily="18" charset="0"/>
              </a:rPr>
              <a:t>is essential for building blood cells and bone. We have to get it in our diet, and can’t make it in our bodies. Going without can make you ill.</a:t>
            </a:r>
            <a:endParaRPr lang="en-GB" sz="2200" dirty="0">
              <a:effectLst/>
              <a:latin typeface="Times New Roman" panose="02020603050405020304" pitchFamily="18" charset="0"/>
              <a:ea typeface="Times New Roman" panose="02020603050405020304" pitchFamily="18" charset="0"/>
            </a:endParaRPr>
          </a:p>
        </p:txBody>
      </p:sp>
      <p:sp>
        <p:nvSpPr>
          <p:cNvPr id="5" name="Text Box 1">
            <a:extLst>
              <a:ext uri="{FF2B5EF4-FFF2-40B4-BE49-F238E27FC236}">
                <a16:creationId xmlns:a16="http://schemas.microsoft.com/office/drawing/2014/main" id="{B0183A93-9C97-4A85-9D00-0703D58BA445}"/>
              </a:ext>
            </a:extLst>
          </p:cNvPr>
          <p:cNvSpPr txBox="1"/>
          <p:nvPr/>
        </p:nvSpPr>
        <p:spPr>
          <a:xfrm>
            <a:off x="7979343" y="2011680"/>
            <a:ext cx="3644792" cy="3888606"/>
          </a:xfrm>
          <a:prstGeom prst="rect">
            <a:avLst/>
          </a:prstGeom>
          <a:no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endParaRPr lang="en-GB" sz="2200" b="1" dirty="0">
              <a:latin typeface="Gill Sans MT" panose="020B0502020104020203" pitchFamily="34" charset="0"/>
              <a:ea typeface="Times New Roman" panose="02020603050405020304" pitchFamily="18" charset="0"/>
            </a:endParaRPr>
          </a:p>
          <a:p>
            <a:pPr algn="just">
              <a:spcAft>
                <a:spcPts val="0"/>
              </a:spcAft>
            </a:pPr>
            <a:r>
              <a:rPr lang="en-GB" sz="2200" b="1" dirty="0">
                <a:latin typeface="Gill Sans MT" panose="020B0502020104020203" pitchFamily="34" charset="0"/>
                <a:ea typeface="Times New Roman" panose="02020603050405020304" pitchFamily="18" charset="0"/>
              </a:rPr>
              <a:t>X-rays</a:t>
            </a:r>
          </a:p>
          <a:p>
            <a:pPr algn="just">
              <a:spcAft>
                <a:spcPts val="0"/>
              </a:spcAft>
            </a:pPr>
            <a:r>
              <a:rPr lang="en-GB" sz="2200" b="1" dirty="0">
                <a:latin typeface="Gill Sans MT" panose="020B0502020104020203" pitchFamily="34" charset="0"/>
                <a:ea typeface="Times New Roman" panose="02020603050405020304" pitchFamily="18" charset="0"/>
              </a:rPr>
              <a:t>Molecules</a:t>
            </a:r>
            <a:r>
              <a:rPr lang="en-GB" sz="2200" dirty="0">
                <a:latin typeface="Gill Sans MT" panose="020B0502020104020203" pitchFamily="34" charset="0"/>
                <a:ea typeface="Times New Roman" panose="02020603050405020304" pitchFamily="18" charset="0"/>
              </a:rPr>
              <a:t> are too small to see with the our eyes, or even a microscope. But we can see them with </a:t>
            </a:r>
            <a:r>
              <a:rPr lang="en-GB" sz="2200" b="1" dirty="0">
                <a:latin typeface="Gill Sans MT" panose="020B0502020104020203" pitchFamily="34" charset="0"/>
                <a:ea typeface="Times New Roman" panose="02020603050405020304" pitchFamily="18" charset="0"/>
              </a:rPr>
              <a:t>x-rays</a:t>
            </a:r>
            <a:r>
              <a:rPr lang="en-GB" sz="2200" dirty="0">
                <a:latin typeface="Gill Sans MT" panose="020B0502020104020203" pitchFamily="34" charset="0"/>
                <a:ea typeface="Times New Roman" panose="02020603050405020304" pitchFamily="18" charset="0"/>
              </a:rPr>
              <a:t> so long as the molecules are set into a hard crystal. </a:t>
            </a:r>
            <a:r>
              <a:rPr lang="en-GB" sz="2200" b="1" dirty="0">
                <a:latin typeface="Gill Sans MT" panose="020B0502020104020203" pitchFamily="34" charset="0"/>
                <a:ea typeface="Times New Roman" panose="02020603050405020304" pitchFamily="18" charset="0"/>
              </a:rPr>
              <a:t>Biomolecules</a:t>
            </a:r>
            <a:r>
              <a:rPr lang="en-GB" sz="2200" dirty="0">
                <a:latin typeface="Gill Sans MT" panose="020B0502020104020203" pitchFamily="34" charset="0"/>
                <a:ea typeface="Times New Roman" panose="02020603050405020304" pitchFamily="18" charset="0"/>
              </a:rPr>
              <a:t> are notoriously difficult to make into crystals.</a:t>
            </a:r>
          </a:p>
          <a:p>
            <a:pPr algn="just">
              <a:spcAft>
                <a:spcPts val="0"/>
              </a:spcAft>
            </a:pPr>
            <a:endParaRPr lang="en-GB" sz="2200" dirty="0">
              <a:effectLst/>
              <a:latin typeface="Times New Roman" panose="02020603050405020304" pitchFamily="18" charset="0"/>
              <a:ea typeface="Times New Roman" panose="02020603050405020304" pitchFamily="18" charset="0"/>
            </a:endParaRPr>
          </a:p>
          <a:p>
            <a:pPr>
              <a:spcAft>
                <a:spcPts val="0"/>
              </a:spcAft>
            </a:pPr>
            <a:r>
              <a:rPr lang="en-GB" sz="2200" dirty="0">
                <a:solidFill>
                  <a:srgbClr val="0B0C0C"/>
                </a:solidFill>
                <a:effectLst/>
                <a:latin typeface="Arial" panose="020B0604020202020204" pitchFamily="34" charset="0"/>
                <a:ea typeface="Times New Roman" panose="02020603050405020304" pitchFamily="18" charset="0"/>
              </a:rPr>
              <a:t> </a:t>
            </a:r>
            <a:endParaRPr lang="en-GB" sz="2200" dirty="0">
              <a:effectLst/>
              <a:latin typeface="Times New Roman" panose="02020603050405020304" pitchFamily="18" charset="0"/>
              <a:ea typeface="Times New Roman" panose="02020603050405020304" pitchFamily="18" charset="0"/>
            </a:endParaRPr>
          </a:p>
          <a:p>
            <a:pPr>
              <a:spcAft>
                <a:spcPts val="0"/>
              </a:spcAft>
            </a:pPr>
            <a:r>
              <a:rPr lang="en-GB" sz="2200" dirty="0">
                <a:solidFill>
                  <a:srgbClr val="0B0C0C"/>
                </a:solidFill>
                <a:effectLst/>
                <a:latin typeface="Arial" panose="020B0604020202020204" pitchFamily="34" charset="0"/>
                <a:ea typeface="Times New Roman" panose="02020603050405020304" pitchFamily="18" charset="0"/>
              </a:rPr>
              <a:t> </a:t>
            </a:r>
            <a:endParaRPr lang="en-GB" sz="2200" dirty="0">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03A7A0F8-A0FE-8746-9CB4-F0678476FB87}"/>
              </a:ext>
            </a:extLst>
          </p:cNvPr>
          <p:cNvSpPr txBox="1"/>
          <p:nvPr/>
        </p:nvSpPr>
        <p:spPr>
          <a:xfrm>
            <a:off x="445945" y="6326825"/>
            <a:ext cx="1553543" cy="369332"/>
          </a:xfrm>
          <a:prstGeom prst="rect">
            <a:avLst/>
          </a:prstGeom>
          <a:noFill/>
        </p:spPr>
        <p:txBody>
          <a:bodyPr wrap="square" rtlCol="0">
            <a:spAutoFit/>
          </a:bodyPr>
          <a:lstStyle/>
          <a:p>
            <a:r>
              <a:rPr lang="en-US" dirty="0">
                <a:latin typeface="Gill Sans MT" panose="020B0502020104020203" pitchFamily="34" charset="77"/>
              </a:rPr>
              <a:t>Slide 1</a:t>
            </a:r>
          </a:p>
        </p:txBody>
      </p:sp>
    </p:spTree>
    <p:extLst>
      <p:ext uri="{BB962C8B-B14F-4D97-AF65-F5344CB8AC3E}">
        <p14:creationId xmlns:p14="http://schemas.microsoft.com/office/powerpoint/2010/main" val="3369741944"/>
      </p:ext>
    </p:extLst>
  </p:cSld>
  <p:clrMapOvr>
    <a:masterClrMapping/>
  </p:clrMapOvr>
  <mc:AlternateContent xmlns:mc="http://schemas.openxmlformats.org/markup-compatibility/2006" xmlns:p14="http://schemas.microsoft.com/office/powerpoint/2010/main">
    <mc:Choice Requires="p14">
      <p:transition spd="slow" p14:dur="2000" advClick="0" advTm="10"/>
    </mc:Choice>
    <mc:Fallback xmlns="">
      <p:transition spd="slow" advClick="0" advTm="1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525E49E-CAB7-4993-9DFA-3672307C3E0A}"/>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6" name="Picture 15" descr="A picture containing photo, sitting, face, banana&#10;&#10;Description automatically generated">
            <a:extLst>
              <a:ext uri="{FF2B5EF4-FFF2-40B4-BE49-F238E27FC236}">
                <a16:creationId xmlns:a16="http://schemas.microsoft.com/office/drawing/2014/main" id="{4D226A45-DD03-48B6-AA15-CB3A2783EC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289" y="1943150"/>
            <a:ext cx="3816995" cy="3877200"/>
          </a:xfrm>
          <a:prstGeom prst="rect">
            <a:avLst/>
          </a:prstGeom>
        </p:spPr>
      </p:pic>
      <p:pic>
        <p:nvPicPr>
          <p:cNvPr id="18" name="Picture 17" descr="A picture containing food&#10;&#10;Description automatically generated">
            <a:extLst>
              <a:ext uri="{FF2B5EF4-FFF2-40B4-BE49-F238E27FC236}">
                <a16:creationId xmlns:a16="http://schemas.microsoft.com/office/drawing/2014/main" id="{E2D36372-CF7A-4959-AFB5-1605A6E1F034}"/>
              </a:ext>
            </a:extLst>
          </p:cNvPr>
          <p:cNvPicPr>
            <a:picLocks noChangeAspect="1"/>
          </p:cNvPicPr>
          <p:nvPr/>
        </p:nvPicPr>
        <p:blipFill rotWithShape="1">
          <a:blip r:embed="rId4">
            <a:extLst>
              <a:ext uri="{28A0092B-C50C-407E-A947-70E740481C1C}">
                <a14:useLocalDpi xmlns:a14="http://schemas.microsoft.com/office/drawing/2010/main" val="0"/>
              </a:ext>
            </a:extLst>
          </a:blip>
          <a:srcRect l="7514" t="10745" r="9175" b="12183"/>
          <a:stretch/>
        </p:blipFill>
        <p:spPr>
          <a:xfrm>
            <a:off x="4385914" y="621281"/>
            <a:ext cx="3244649" cy="4430973"/>
          </a:xfrm>
          <a:prstGeom prst="rect">
            <a:avLst/>
          </a:prstGeom>
        </p:spPr>
      </p:pic>
      <p:pic>
        <p:nvPicPr>
          <p:cNvPr id="20" name="Picture 19" descr="A picture containing indoor, water, sitting, side&#10;&#10;Description automatically generated">
            <a:extLst>
              <a:ext uri="{FF2B5EF4-FFF2-40B4-BE49-F238E27FC236}">
                <a16:creationId xmlns:a16="http://schemas.microsoft.com/office/drawing/2014/main" id="{E5388309-B434-492B-A822-555841BF11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34193" y="1745098"/>
            <a:ext cx="3882926" cy="3877200"/>
          </a:xfrm>
          <a:prstGeom prst="rect">
            <a:avLst/>
          </a:prstGeom>
        </p:spPr>
      </p:pic>
      <p:sp>
        <p:nvSpPr>
          <p:cNvPr id="3" name="TextBox 2">
            <a:extLst>
              <a:ext uri="{FF2B5EF4-FFF2-40B4-BE49-F238E27FC236}">
                <a16:creationId xmlns:a16="http://schemas.microsoft.com/office/drawing/2014/main" id="{755C1A32-6C50-804E-963D-1291A7DF76CC}"/>
              </a:ext>
            </a:extLst>
          </p:cNvPr>
          <p:cNvSpPr txBox="1"/>
          <p:nvPr/>
        </p:nvSpPr>
        <p:spPr>
          <a:xfrm>
            <a:off x="1521514" y="6010656"/>
            <a:ext cx="1304544" cy="369332"/>
          </a:xfrm>
          <a:prstGeom prst="rect">
            <a:avLst/>
          </a:prstGeom>
          <a:noFill/>
        </p:spPr>
        <p:txBody>
          <a:bodyPr wrap="square" rtlCol="0">
            <a:spAutoFit/>
          </a:bodyPr>
          <a:lstStyle/>
          <a:p>
            <a:r>
              <a:rPr lang="en-US" dirty="0"/>
              <a:t>Photo 51</a:t>
            </a:r>
          </a:p>
        </p:txBody>
      </p:sp>
      <p:sp>
        <p:nvSpPr>
          <p:cNvPr id="4" name="TextBox 3">
            <a:extLst>
              <a:ext uri="{FF2B5EF4-FFF2-40B4-BE49-F238E27FC236}">
                <a16:creationId xmlns:a16="http://schemas.microsoft.com/office/drawing/2014/main" id="{60227ED3-4376-2248-99AB-6B13578C9DE7}"/>
              </a:ext>
            </a:extLst>
          </p:cNvPr>
          <p:cNvSpPr txBox="1"/>
          <p:nvPr/>
        </p:nvSpPr>
        <p:spPr>
          <a:xfrm>
            <a:off x="4986528" y="5437632"/>
            <a:ext cx="2109216" cy="369332"/>
          </a:xfrm>
          <a:prstGeom prst="rect">
            <a:avLst/>
          </a:prstGeom>
          <a:noFill/>
        </p:spPr>
        <p:txBody>
          <a:bodyPr wrap="square" rtlCol="0">
            <a:spAutoFit/>
          </a:bodyPr>
          <a:lstStyle/>
          <a:p>
            <a:r>
              <a:rPr lang="en-US" dirty="0"/>
              <a:t>First medical X-ray</a:t>
            </a:r>
          </a:p>
        </p:txBody>
      </p:sp>
      <p:sp>
        <p:nvSpPr>
          <p:cNvPr id="5" name="TextBox 4">
            <a:extLst>
              <a:ext uri="{FF2B5EF4-FFF2-40B4-BE49-F238E27FC236}">
                <a16:creationId xmlns:a16="http://schemas.microsoft.com/office/drawing/2014/main" id="{249A8371-83A6-B846-B652-08C9FE498478}"/>
              </a:ext>
            </a:extLst>
          </p:cNvPr>
          <p:cNvSpPr txBox="1"/>
          <p:nvPr/>
        </p:nvSpPr>
        <p:spPr>
          <a:xfrm>
            <a:off x="8510016" y="5841754"/>
            <a:ext cx="3425952" cy="369332"/>
          </a:xfrm>
          <a:prstGeom prst="rect">
            <a:avLst/>
          </a:prstGeom>
          <a:noFill/>
        </p:spPr>
        <p:txBody>
          <a:bodyPr wrap="square" rtlCol="0">
            <a:spAutoFit/>
          </a:bodyPr>
          <a:lstStyle/>
          <a:p>
            <a:r>
              <a:rPr lang="en-US" dirty="0"/>
              <a:t>Protein scattering pattern</a:t>
            </a:r>
          </a:p>
        </p:txBody>
      </p:sp>
      <p:sp>
        <p:nvSpPr>
          <p:cNvPr id="6" name="TextBox 5">
            <a:extLst>
              <a:ext uri="{FF2B5EF4-FFF2-40B4-BE49-F238E27FC236}">
                <a16:creationId xmlns:a16="http://schemas.microsoft.com/office/drawing/2014/main" id="{18D2EBF1-CAAD-1342-ACD1-D789212BE78F}"/>
              </a:ext>
            </a:extLst>
          </p:cNvPr>
          <p:cNvSpPr txBox="1"/>
          <p:nvPr/>
        </p:nvSpPr>
        <p:spPr>
          <a:xfrm>
            <a:off x="0" y="6488668"/>
            <a:ext cx="950976" cy="369332"/>
          </a:xfrm>
          <a:prstGeom prst="rect">
            <a:avLst/>
          </a:prstGeom>
          <a:noFill/>
        </p:spPr>
        <p:txBody>
          <a:bodyPr wrap="square" rtlCol="0">
            <a:spAutoFit/>
          </a:bodyPr>
          <a:lstStyle/>
          <a:p>
            <a:r>
              <a:rPr lang="en-US" dirty="0">
                <a:latin typeface="Gill Sans MT" panose="020B0502020104020203" pitchFamily="34" charset="77"/>
              </a:rPr>
              <a:t>Slide 2</a:t>
            </a:r>
          </a:p>
        </p:txBody>
      </p:sp>
    </p:spTree>
    <p:extLst>
      <p:ext uri="{BB962C8B-B14F-4D97-AF65-F5344CB8AC3E}">
        <p14:creationId xmlns:p14="http://schemas.microsoft.com/office/powerpoint/2010/main" val="3980337114"/>
      </p:ext>
    </p:extLst>
  </p:cSld>
  <p:clrMapOvr>
    <a:masterClrMapping/>
  </p:clrMapOvr>
  <mc:AlternateContent xmlns:mc="http://schemas.openxmlformats.org/markup-compatibility/2006" xmlns:p14="http://schemas.microsoft.com/office/powerpoint/2010/main">
    <mc:Choice Requires="p14">
      <p:transition spd="slow" p14:dur="2000" advClick="0" advTm="10"/>
    </mc:Choice>
    <mc:Fallback xmlns="">
      <p:transition spd="slow" advClick="0" advTm="1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525E49E-CAB7-4993-9DFA-3672307C3E0A}"/>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3">
            <a:extLst>
              <a:ext uri="{FF2B5EF4-FFF2-40B4-BE49-F238E27FC236}">
                <a16:creationId xmlns:a16="http://schemas.microsoft.com/office/drawing/2014/main" id="{9DD93A9C-91D5-4385-A1AE-E46C0394F246}"/>
              </a:ext>
            </a:extLst>
          </p:cNvPr>
          <p:cNvSpPr>
            <a:spLocks noChangeArrowheads="1"/>
          </p:cNvSpPr>
          <p:nvPr/>
        </p:nvSpPr>
        <p:spPr bwMode="auto">
          <a:xfrm>
            <a:off x="621430" y="712866"/>
            <a:ext cx="89154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4200" b="1" i="0" u="none" strike="noStrike" cap="none" normalizeH="0" baseline="0" dirty="0">
                <a:ln>
                  <a:noFill/>
                </a:ln>
                <a:solidFill>
                  <a:schemeClr val="tx1"/>
                </a:solidFill>
                <a:effectLst/>
                <a:latin typeface="Gill Sans MT" panose="020B0502020104020203" pitchFamily="34" charset="0"/>
                <a:ea typeface="Times New Roman" panose="02020603050405020304" pitchFamily="18" charset="0"/>
                <a:cs typeface="Arial" panose="020B0604020202020204" pitchFamily="34" charset="0"/>
              </a:rPr>
              <a:t>Dorothy Hodgkin</a:t>
            </a:r>
          </a:p>
        </p:txBody>
      </p:sp>
      <p:sp>
        <p:nvSpPr>
          <p:cNvPr id="3" name="Rectangle 3">
            <a:extLst>
              <a:ext uri="{FF2B5EF4-FFF2-40B4-BE49-F238E27FC236}">
                <a16:creationId xmlns:a16="http://schemas.microsoft.com/office/drawing/2014/main" id="{09CEB566-B890-4BA3-B90C-7D805CC4F16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4" name="Rectangle 4">
            <a:extLst>
              <a:ext uri="{FF2B5EF4-FFF2-40B4-BE49-F238E27FC236}">
                <a16:creationId xmlns:a16="http://schemas.microsoft.com/office/drawing/2014/main" id="{C31ECE81-B899-4BA6-B162-AE44AC648417}"/>
              </a:ext>
            </a:extLst>
          </p:cNvPr>
          <p:cNvSpPr>
            <a:spLocks noChangeArrowheads="1"/>
          </p:cNvSpPr>
          <p:nvPr/>
        </p:nvSpPr>
        <p:spPr bwMode="auto">
          <a:xfrm>
            <a:off x="0" y="5613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9" name="Picture 8">
            <a:extLst>
              <a:ext uri="{FF2B5EF4-FFF2-40B4-BE49-F238E27FC236}">
                <a16:creationId xmlns:a16="http://schemas.microsoft.com/office/drawing/2014/main" id="{605F6DC9-B85E-4F88-BDE8-59F773B330D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233185" y="1943456"/>
            <a:ext cx="2751806" cy="3991982"/>
          </a:xfrm>
          <a:prstGeom prst="rect">
            <a:avLst/>
          </a:prstGeom>
          <a:noFill/>
          <a:ln>
            <a:noFill/>
          </a:ln>
        </p:spPr>
      </p:pic>
      <p:pic>
        <p:nvPicPr>
          <p:cNvPr id="10" name="Picture 9">
            <a:extLst>
              <a:ext uri="{FF2B5EF4-FFF2-40B4-BE49-F238E27FC236}">
                <a16:creationId xmlns:a16="http://schemas.microsoft.com/office/drawing/2014/main" id="{50E25514-60AA-4824-A482-0B15FC19C27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207" y="2179716"/>
            <a:ext cx="5913504" cy="3519462"/>
          </a:xfrm>
          <a:prstGeom prst="rect">
            <a:avLst/>
          </a:prstGeom>
          <a:noFill/>
          <a:ln>
            <a:noFill/>
          </a:ln>
        </p:spPr>
      </p:pic>
      <p:sp>
        <p:nvSpPr>
          <p:cNvPr id="5" name="TextBox 4">
            <a:extLst>
              <a:ext uri="{FF2B5EF4-FFF2-40B4-BE49-F238E27FC236}">
                <a16:creationId xmlns:a16="http://schemas.microsoft.com/office/drawing/2014/main" id="{F6B2A3CB-AF91-3E43-A07F-8F479BB3DBEC}"/>
              </a:ext>
            </a:extLst>
          </p:cNvPr>
          <p:cNvSpPr txBox="1"/>
          <p:nvPr/>
        </p:nvSpPr>
        <p:spPr>
          <a:xfrm>
            <a:off x="365760" y="6376416"/>
            <a:ext cx="2243328" cy="369332"/>
          </a:xfrm>
          <a:prstGeom prst="rect">
            <a:avLst/>
          </a:prstGeom>
          <a:noFill/>
        </p:spPr>
        <p:txBody>
          <a:bodyPr wrap="square" rtlCol="0">
            <a:spAutoFit/>
          </a:bodyPr>
          <a:lstStyle/>
          <a:p>
            <a:r>
              <a:rPr lang="en-US" dirty="0">
                <a:latin typeface="Gill Sans MT" panose="020B0502020104020203" pitchFamily="34" charset="77"/>
              </a:rPr>
              <a:t>Slide 3</a:t>
            </a:r>
          </a:p>
        </p:txBody>
      </p:sp>
    </p:spTree>
    <p:extLst>
      <p:ext uri="{BB962C8B-B14F-4D97-AF65-F5344CB8AC3E}">
        <p14:creationId xmlns:p14="http://schemas.microsoft.com/office/powerpoint/2010/main" val="3008754687"/>
      </p:ext>
    </p:extLst>
  </p:cSld>
  <p:clrMapOvr>
    <a:masterClrMapping/>
  </p:clrMapOvr>
  <mc:AlternateContent xmlns:mc="http://schemas.openxmlformats.org/markup-compatibility/2006" xmlns:p14="http://schemas.microsoft.com/office/powerpoint/2010/main">
    <mc:Choice Requires="p14">
      <p:transition spd="slow" p14:dur="2000" advClick="0" advTm="10"/>
    </mc:Choice>
    <mc:Fallback xmlns="">
      <p:transition spd="slow" advClick="0" advTm="1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525E49E-CAB7-4993-9DFA-3672307C3E0A}"/>
              </a:ext>
            </a:extLst>
          </p:cNvPr>
          <p:cNvSpPr>
            <a:spLocks noChangeArrowheads="1"/>
          </p:cNvSpPr>
          <p:nvPr/>
        </p:nvSpPr>
        <p:spPr bwMode="auto">
          <a:xfrm>
            <a:off x="146304" y="193594"/>
            <a:ext cx="1167993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dirty="0"/>
          </a:p>
        </p:txBody>
      </p:sp>
      <p:sp>
        <p:nvSpPr>
          <p:cNvPr id="3" name="Rectangle 2">
            <a:extLst>
              <a:ext uri="{FF2B5EF4-FFF2-40B4-BE49-F238E27FC236}">
                <a16:creationId xmlns:a16="http://schemas.microsoft.com/office/drawing/2014/main" id="{6C615C1E-B225-435D-9FE4-69BA81083EDF}"/>
              </a:ext>
            </a:extLst>
          </p:cNvPr>
          <p:cNvSpPr/>
          <p:nvPr/>
        </p:nvSpPr>
        <p:spPr>
          <a:xfrm>
            <a:off x="455596" y="1016440"/>
            <a:ext cx="11280808" cy="707886"/>
          </a:xfrm>
          <a:prstGeom prst="rect">
            <a:avLst/>
          </a:prstGeom>
        </p:spPr>
        <p:txBody>
          <a:bodyPr wrap="square">
            <a:spAutoFit/>
          </a:bodyPr>
          <a:lstStyle/>
          <a:p>
            <a:pPr algn="just">
              <a:spcAft>
                <a:spcPts val="0"/>
              </a:spcAft>
            </a:pPr>
            <a:r>
              <a:rPr lang="en-GB" sz="2000" dirty="0">
                <a:latin typeface="Gill Sans MT" panose="020B0502020104020203" pitchFamily="34" charset="0"/>
                <a:ea typeface="Times New Roman" panose="02020603050405020304" pitchFamily="18" charset="0"/>
                <a:cs typeface="Arial" panose="020B0604020202020204" pitchFamily="34" charset="0"/>
              </a:rPr>
              <a:t>1. To begin, read through all the instructions. Make a plan showing everybody’s role, and draw a picture of the planned product.</a:t>
            </a:r>
            <a:endParaRPr lang="en-GB" sz="2000" dirty="0">
              <a:latin typeface="Times New Roman" panose="02020603050405020304" pitchFamily="18" charset="0"/>
              <a:ea typeface="Times New Roman" panose="02020603050405020304" pitchFamily="18" charset="0"/>
            </a:endParaRPr>
          </a:p>
        </p:txBody>
      </p:sp>
      <p:sp>
        <p:nvSpPr>
          <p:cNvPr id="6" name="Rectangle 5">
            <a:extLst>
              <a:ext uri="{FF2B5EF4-FFF2-40B4-BE49-F238E27FC236}">
                <a16:creationId xmlns:a16="http://schemas.microsoft.com/office/drawing/2014/main" id="{CFC44073-69BB-47B2-8840-99DF3547E272}"/>
              </a:ext>
            </a:extLst>
          </p:cNvPr>
          <p:cNvSpPr/>
          <p:nvPr/>
        </p:nvSpPr>
        <p:spPr>
          <a:xfrm>
            <a:off x="455596" y="1924050"/>
            <a:ext cx="11280808" cy="4093428"/>
          </a:xfrm>
          <a:prstGeom prst="rect">
            <a:avLst/>
          </a:prstGeom>
        </p:spPr>
        <p:txBody>
          <a:bodyPr wrap="square">
            <a:spAutoFit/>
          </a:bodyPr>
          <a:lstStyle/>
          <a:p>
            <a:pPr algn="just"/>
            <a:r>
              <a:rPr lang="en-GB" sz="2000" dirty="0">
                <a:latin typeface="Gill Sans MT" panose="020B0502020104020203" pitchFamily="34" charset="0"/>
                <a:ea typeface="Times New Roman" panose="02020603050405020304" pitchFamily="18" charset="0"/>
                <a:cs typeface="Arial" panose="020B0604020202020204" pitchFamily="34" charset="0"/>
              </a:rPr>
              <a:t>2. Using your protractor, ruler and pencil, draw a circle that is 10 cm in diameter on the cardboard. Carefully cut it out. This is your middle circle. You will need to make two of every other circle, gluing one above and one below your middle circle, like building a sandwich outwards from the filling.</a:t>
            </a:r>
          </a:p>
          <a:p>
            <a:pPr algn="just">
              <a:spcAft>
                <a:spcPts val="0"/>
              </a:spcAft>
            </a:pPr>
            <a:endParaRPr lang="en-GB" sz="2000" dirty="0">
              <a:latin typeface="Gill Sans MT" panose="020B0502020104020203" pitchFamily="34" charset="0"/>
              <a:ea typeface="Times New Roman" panose="02020603050405020304" pitchFamily="18" charset="0"/>
              <a:cs typeface="Arial" panose="020B0604020202020204" pitchFamily="34" charset="0"/>
            </a:endParaRPr>
          </a:p>
          <a:p>
            <a:pPr algn="just">
              <a:spcAft>
                <a:spcPts val="0"/>
              </a:spcAft>
            </a:pPr>
            <a:r>
              <a:rPr lang="en-GB" sz="2000" dirty="0">
                <a:latin typeface="Gill Sans MT" panose="020B0502020104020203" pitchFamily="34" charset="0"/>
                <a:ea typeface="Times New Roman" panose="02020603050405020304" pitchFamily="18" charset="0"/>
                <a:cs typeface="Arial" panose="020B0604020202020204" pitchFamily="34" charset="0"/>
              </a:rPr>
              <a:t>3. First, you will need to make some decisions:</a:t>
            </a:r>
            <a:endParaRPr lang="en-GB" sz="2000" dirty="0">
              <a:latin typeface="Times New Roman" panose="02020603050405020304" pitchFamily="18" charset="0"/>
              <a:ea typeface="Times New Roman" panose="02020603050405020304" pitchFamily="18" charset="0"/>
            </a:endParaRPr>
          </a:p>
          <a:p>
            <a:pPr algn="just">
              <a:spcAft>
                <a:spcPts val="0"/>
              </a:spcAft>
            </a:pPr>
            <a:r>
              <a:rPr lang="en-GB" sz="2000" dirty="0">
                <a:effectLst/>
                <a:latin typeface="Gill Sans MT" panose="020B0502020104020203" pitchFamily="34" charset="0"/>
                <a:ea typeface="Times New Roman" panose="02020603050405020304" pitchFamily="18" charset="0"/>
                <a:cs typeface="Arial" panose="020B0604020202020204" pitchFamily="34" charset="0"/>
              </a:rPr>
              <a:t> </a:t>
            </a:r>
            <a:endParaRPr lang="en-GB" sz="2000" dirty="0">
              <a:latin typeface="Times New Roman" panose="02020603050405020304" pitchFamily="18" charset="0"/>
              <a:ea typeface="Times New Roman" panose="02020603050405020304" pitchFamily="18" charset="0"/>
            </a:endParaRPr>
          </a:p>
          <a:p>
            <a:pPr marL="800100" lvl="1" indent="-342900" algn="just">
              <a:buFont typeface="Symbol" panose="05050102010706020507" pitchFamily="18" charset="2"/>
              <a:buChar char=""/>
            </a:pPr>
            <a:r>
              <a:rPr lang="en-GB" sz="2000" dirty="0">
                <a:latin typeface="Gill Sans MT" panose="020B0502020104020203" pitchFamily="34" charset="0"/>
                <a:ea typeface="Calibri" panose="020F0502020204030204" pitchFamily="34" charset="0"/>
                <a:cs typeface="Arial" panose="020B0604020202020204" pitchFamily="34" charset="0"/>
              </a:rPr>
              <a:t>How many circles will you make?</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GB" sz="2000" i="1" dirty="0">
                <a:latin typeface="Gill Sans MT" panose="020B0502020104020203" pitchFamily="34" charset="0"/>
                <a:ea typeface="Times New Roman" panose="02020603050405020304" pitchFamily="18" charset="0"/>
                <a:cs typeface="Arial" panose="020B0604020202020204" pitchFamily="34" charset="0"/>
              </a:rPr>
              <a:t>If you make too many or too few circles, you might end up with a </a:t>
            </a:r>
            <a:r>
              <a:rPr lang="en-GB" sz="2000" b="1" i="1" dirty="0">
                <a:latin typeface="Gill Sans MT" panose="020B0502020104020203" pitchFamily="34" charset="0"/>
                <a:ea typeface="Times New Roman" panose="02020603050405020304" pitchFamily="18" charset="0"/>
                <a:cs typeface="Arial" panose="020B0604020202020204" pitchFamily="34" charset="0"/>
              </a:rPr>
              <a:t>spheroid</a:t>
            </a:r>
            <a:r>
              <a:rPr lang="en-GB" sz="2000" i="1" dirty="0">
                <a:latin typeface="Gill Sans MT" panose="020B0502020104020203" pitchFamily="34" charset="0"/>
                <a:ea typeface="Times New Roman" panose="02020603050405020304" pitchFamily="18" charset="0"/>
                <a:cs typeface="Arial" panose="020B0604020202020204" pitchFamily="34" charset="0"/>
              </a:rPr>
              <a:t> overall, not a </a:t>
            </a:r>
            <a:r>
              <a:rPr lang="en-GB" sz="2000" b="1" i="1" dirty="0">
                <a:latin typeface="Gill Sans MT" panose="020B0502020104020203" pitchFamily="34" charset="0"/>
                <a:ea typeface="Times New Roman" panose="02020603050405020304" pitchFamily="18" charset="0"/>
                <a:cs typeface="Arial" panose="020B0604020202020204" pitchFamily="34" charset="0"/>
              </a:rPr>
              <a:t>sphere</a:t>
            </a:r>
            <a:r>
              <a:rPr lang="en-GB" sz="2000" i="1" dirty="0">
                <a:latin typeface="Gill Sans MT" panose="020B0502020104020203" pitchFamily="34" charset="0"/>
                <a:ea typeface="Times New Roman" panose="02020603050405020304" pitchFamily="18" charset="0"/>
                <a:cs typeface="Arial" panose="020B0604020202020204" pitchFamily="34" charset="0"/>
              </a:rPr>
              <a:t>. Scientists call the number of circles used </a:t>
            </a:r>
            <a:r>
              <a:rPr lang="en-GB" sz="2000" b="1" i="1" dirty="0">
                <a:latin typeface="Gill Sans MT" panose="020B0502020104020203" pitchFamily="34" charset="0"/>
                <a:ea typeface="Times New Roman" panose="02020603050405020304" pitchFamily="18" charset="0"/>
                <a:cs typeface="Arial" panose="020B0604020202020204" pitchFamily="34" charset="0"/>
              </a:rPr>
              <a:t>resolution</a:t>
            </a:r>
            <a:r>
              <a:rPr lang="en-GB" sz="2000" i="1" dirty="0">
                <a:latin typeface="Gill Sans MT" panose="020B0502020104020203" pitchFamily="34" charset="0"/>
                <a:ea typeface="Times New Roman" panose="02020603050405020304" pitchFamily="18" charset="0"/>
                <a:cs typeface="Arial" panose="020B0604020202020204" pitchFamily="34" charset="0"/>
              </a:rPr>
              <a:t>. You might have to use </a:t>
            </a:r>
            <a:r>
              <a:rPr lang="en-GB" sz="2000" b="1" i="1" dirty="0">
                <a:latin typeface="Gill Sans MT" panose="020B0502020104020203" pitchFamily="34" charset="0"/>
                <a:ea typeface="Times New Roman" panose="02020603050405020304" pitchFamily="18" charset="0"/>
                <a:cs typeface="Arial" panose="020B0604020202020204" pitchFamily="34" charset="0"/>
              </a:rPr>
              <a:t>trial and error</a:t>
            </a:r>
            <a:r>
              <a:rPr lang="en-GB" sz="2000" i="1" dirty="0">
                <a:latin typeface="Gill Sans MT" panose="020B0502020104020203" pitchFamily="34" charset="0"/>
                <a:ea typeface="Times New Roman" panose="02020603050405020304" pitchFamily="18" charset="0"/>
                <a:cs typeface="Arial" panose="020B0604020202020204" pitchFamily="34" charset="0"/>
              </a:rPr>
              <a:t> to get your </a:t>
            </a:r>
            <a:r>
              <a:rPr lang="en-GB" sz="2000" b="1" i="1" dirty="0">
                <a:latin typeface="Gill Sans MT" panose="020B0502020104020203" pitchFamily="34" charset="0"/>
                <a:ea typeface="Times New Roman" panose="02020603050405020304" pitchFamily="18" charset="0"/>
                <a:cs typeface="Arial" panose="020B0604020202020204" pitchFamily="34" charset="0"/>
              </a:rPr>
              <a:t>resolution</a:t>
            </a:r>
            <a:r>
              <a:rPr lang="en-GB" sz="2000" i="1" dirty="0">
                <a:latin typeface="Gill Sans MT" panose="020B0502020104020203" pitchFamily="34" charset="0"/>
                <a:ea typeface="Times New Roman" panose="02020603050405020304" pitchFamily="18" charset="0"/>
                <a:cs typeface="Arial" panose="020B0604020202020204" pitchFamily="34" charset="0"/>
              </a:rPr>
              <a:t> right.</a:t>
            </a:r>
            <a:endParaRPr lang="en-GB" sz="2000" dirty="0">
              <a:latin typeface="Times New Roman" panose="02020603050405020304" pitchFamily="18" charset="0"/>
              <a:ea typeface="Times New Roman" panose="02020603050405020304" pitchFamily="18" charset="0"/>
            </a:endParaRPr>
          </a:p>
          <a:p>
            <a:pPr algn="just">
              <a:spcAft>
                <a:spcPts val="0"/>
              </a:spcAft>
            </a:pPr>
            <a:r>
              <a:rPr lang="en-GB" sz="2000" dirty="0">
                <a:effectLst/>
                <a:latin typeface="Gill Sans MT" panose="020B0502020104020203" pitchFamily="34" charset="0"/>
                <a:ea typeface="Times New Roman" panose="02020603050405020304" pitchFamily="18" charset="0"/>
                <a:cs typeface="Arial" panose="020B0604020202020204" pitchFamily="34" charset="0"/>
              </a:rPr>
              <a:t> </a:t>
            </a:r>
            <a:endParaRPr lang="en-GB" sz="2000" dirty="0">
              <a:latin typeface="Times New Roman" panose="02020603050405020304" pitchFamily="18" charset="0"/>
              <a:ea typeface="Times New Roman" panose="02020603050405020304" pitchFamily="18" charset="0"/>
            </a:endParaRPr>
          </a:p>
          <a:p>
            <a:pPr marL="800100" lvl="1" indent="-342900" algn="just">
              <a:buFont typeface="Symbol" panose="05050102010706020507" pitchFamily="18" charset="2"/>
              <a:buChar char=""/>
            </a:pPr>
            <a:r>
              <a:rPr lang="en-GB" sz="2000" dirty="0">
                <a:latin typeface="Gill Sans MT" panose="020B0502020104020203" pitchFamily="34" charset="0"/>
                <a:ea typeface="Calibri" panose="020F0502020204030204" pitchFamily="34" charset="0"/>
                <a:cs typeface="Arial" panose="020B0604020202020204" pitchFamily="34" charset="0"/>
              </a:rPr>
              <a:t>How big will your smallest circle be?</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GB" sz="2000" i="1" dirty="0">
                <a:latin typeface="Gill Sans MT" panose="020B0502020104020203" pitchFamily="34" charset="0"/>
                <a:ea typeface="Times New Roman" panose="02020603050405020304" pitchFamily="18" charset="0"/>
                <a:cs typeface="Arial" panose="020B0604020202020204" pitchFamily="34" charset="0"/>
              </a:rPr>
              <a:t>You could keep going infinitely, but this lesson is finite, so you will have to compromise. ~1 cm in diameter is a good small circle size.</a:t>
            </a:r>
            <a:endParaRPr lang="en-GB" sz="2000" dirty="0">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843037A8-4A94-964E-A66E-40456AECAE8A}"/>
              </a:ext>
            </a:extLst>
          </p:cNvPr>
          <p:cNvSpPr txBox="1"/>
          <p:nvPr/>
        </p:nvSpPr>
        <p:spPr>
          <a:xfrm>
            <a:off x="3986784" y="378857"/>
            <a:ext cx="4413504" cy="523220"/>
          </a:xfrm>
          <a:prstGeom prst="rect">
            <a:avLst/>
          </a:prstGeom>
          <a:noFill/>
        </p:spPr>
        <p:txBody>
          <a:bodyPr wrap="square" rtlCol="0">
            <a:spAutoFit/>
          </a:bodyPr>
          <a:lstStyle/>
          <a:p>
            <a:r>
              <a:rPr lang="en-US" sz="2800" b="1" dirty="0">
                <a:latin typeface="Gill Sans MT" panose="020B0502020104020203" pitchFamily="34" charset="77"/>
              </a:rPr>
              <a:t>Make a Cardboard Ball</a:t>
            </a:r>
          </a:p>
        </p:txBody>
      </p:sp>
      <p:sp>
        <p:nvSpPr>
          <p:cNvPr id="5" name="TextBox 4">
            <a:extLst>
              <a:ext uri="{FF2B5EF4-FFF2-40B4-BE49-F238E27FC236}">
                <a16:creationId xmlns:a16="http://schemas.microsoft.com/office/drawing/2014/main" id="{6B60B019-85AC-DA4A-A1EC-93FDC0FBE877}"/>
              </a:ext>
            </a:extLst>
          </p:cNvPr>
          <p:cNvSpPr txBox="1"/>
          <p:nvPr/>
        </p:nvSpPr>
        <p:spPr>
          <a:xfrm>
            <a:off x="146304" y="6479143"/>
            <a:ext cx="1658112" cy="369332"/>
          </a:xfrm>
          <a:prstGeom prst="rect">
            <a:avLst/>
          </a:prstGeom>
          <a:noFill/>
        </p:spPr>
        <p:txBody>
          <a:bodyPr wrap="square" rtlCol="0">
            <a:spAutoFit/>
          </a:bodyPr>
          <a:lstStyle/>
          <a:p>
            <a:r>
              <a:rPr lang="en-US" dirty="0">
                <a:latin typeface="Gill Sans MT" panose="020B0502020104020203" pitchFamily="34" charset="77"/>
              </a:rPr>
              <a:t>Slide 4</a:t>
            </a:r>
          </a:p>
        </p:txBody>
      </p:sp>
    </p:spTree>
    <p:extLst>
      <p:ext uri="{BB962C8B-B14F-4D97-AF65-F5344CB8AC3E}">
        <p14:creationId xmlns:p14="http://schemas.microsoft.com/office/powerpoint/2010/main" val="3729575092"/>
      </p:ext>
    </p:extLst>
  </p:cSld>
  <p:clrMapOvr>
    <a:masterClrMapping/>
  </p:clrMapOvr>
  <mc:AlternateContent xmlns:mc="http://schemas.openxmlformats.org/markup-compatibility/2006" xmlns:p14="http://schemas.microsoft.com/office/powerpoint/2010/main">
    <mc:Choice Requires="p14">
      <p:transition spd="slow" p14:dur="2000" advClick="0" advTm="10"/>
    </mc:Choice>
    <mc:Fallback xmlns="">
      <p:transition spd="slow" advClick="0" advTm="1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525E49E-CAB7-4993-9DFA-3672307C3E0A}"/>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5" name="Picture 4">
            <a:extLst>
              <a:ext uri="{FF2B5EF4-FFF2-40B4-BE49-F238E27FC236}">
                <a16:creationId xmlns:a16="http://schemas.microsoft.com/office/drawing/2014/main" id="{A1EC4404-330A-437A-9512-5A7C4130E70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11430" y="334244"/>
            <a:ext cx="6764322" cy="5671920"/>
          </a:xfrm>
          <a:prstGeom prst="rect">
            <a:avLst/>
          </a:prstGeom>
          <a:noFill/>
          <a:ln>
            <a:noFill/>
          </a:ln>
        </p:spPr>
      </p:pic>
      <p:sp>
        <p:nvSpPr>
          <p:cNvPr id="3" name="TextBox 2">
            <a:extLst>
              <a:ext uri="{FF2B5EF4-FFF2-40B4-BE49-F238E27FC236}">
                <a16:creationId xmlns:a16="http://schemas.microsoft.com/office/drawing/2014/main" id="{C8038943-10EC-E747-A931-D0135936204F}"/>
              </a:ext>
            </a:extLst>
          </p:cNvPr>
          <p:cNvSpPr txBox="1"/>
          <p:nvPr/>
        </p:nvSpPr>
        <p:spPr>
          <a:xfrm>
            <a:off x="7936992" y="2639568"/>
            <a:ext cx="4023360" cy="369332"/>
          </a:xfrm>
          <a:prstGeom prst="rect">
            <a:avLst/>
          </a:prstGeom>
          <a:noFill/>
        </p:spPr>
        <p:txBody>
          <a:bodyPr wrap="square" rtlCol="0">
            <a:spAutoFit/>
          </a:bodyPr>
          <a:lstStyle/>
          <a:p>
            <a:r>
              <a:rPr lang="en-US" dirty="0">
                <a:latin typeface="Gill Sans MT" panose="020B0502020104020203" pitchFamily="34" charset="77"/>
              </a:rPr>
              <a:t>Dorothy Hodgkin’s Penicillin Model</a:t>
            </a:r>
          </a:p>
        </p:txBody>
      </p:sp>
      <p:sp>
        <p:nvSpPr>
          <p:cNvPr id="4" name="TextBox 3">
            <a:extLst>
              <a:ext uri="{FF2B5EF4-FFF2-40B4-BE49-F238E27FC236}">
                <a16:creationId xmlns:a16="http://schemas.microsoft.com/office/drawing/2014/main" id="{2781FD65-B686-954C-B646-14843638EDE5}"/>
              </a:ext>
            </a:extLst>
          </p:cNvPr>
          <p:cNvSpPr txBox="1"/>
          <p:nvPr/>
        </p:nvSpPr>
        <p:spPr>
          <a:xfrm>
            <a:off x="411430" y="6437376"/>
            <a:ext cx="2185466" cy="369332"/>
          </a:xfrm>
          <a:prstGeom prst="rect">
            <a:avLst/>
          </a:prstGeom>
          <a:noFill/>
        </p:spPr>
        <p:txBody>
          <a:bodyPr wrap="square" rtlCol="0">
            <a:spAutoFit/>
          </a:bodyPr>
          <a:lstStyle/>
          <a:p>
            <a:r>
              <a:rPr lang="en-US" dirty="0">
                <a:latin typeface="Gill Sans MT" panose="020B0502020104020203" pitchFamily="34" charset="77"/>
              </a:rPr>
              <a:t>Slide 5</a:t>
            </a:r>
          </a:p>
        </p:txBody>
      </p:sp>
    </p:spTree>
    <p:extLst>
      <p:ext uri="{BB962C8B-B14F-4D97-AF65-F5344CB8AC3E}">
        <p14:creationId xmlns:p14="http://schemas.microsoft.com/office/powerpoint/2010/main" val="2032929217"/>
      </p:ext>
    </p:extLst>
  </p:cSld>
  <p:clrMapOvr>
    <a:masterClrMapping/>
  </p:clrMapOvr>
  <mc:AlternateContent xmlns:mc="http://schemas.openxmlformats.org/markup-compatibility/2006" xmlns:p14="http://schemas.microsoft.com/office/powerpoint/2010/main">
    <mc:Choice Requires="p14">
      <p:transition spd="slow" p14:dur="2000" advClick="0" advTm="10"/>
    </mc:Choice>
    <mc:Fallback xmlns="">
      <p:transition spd="slow" advClick="0" advTm="1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204B7ED-1416-4759-A279-862DB6BB8F53}"/>
              </a:ext>
            </a:extLst>
          </p:cNvPr>
          <p:cNvPicPr/>
          <p:nvPr/>
        </p:nvPicPr>
        <p:blipFill>
          <a:blip r:embed="rId3">
            <a:alphaModFix amt="65000"/>
            <a:extLst>
              <a:ext uri="{BEBA8EAE-BF5A-486C-A8C5-ECC9F3942E4B}">
                <a14:imgProps xmlns:a14="http://schemas.microsoft.com/office/drawing/2010/main">
                  <a14:imgLayer r:embed="rId4">
                    <a14:imgEffect>
                      <a14:artisticPhotocopy/>
                    </a14:imgEffect>
                    <a14:imgEffect>
                      <a14:colorTemperature colorTemp="6502"/>
                    </a14:imgEffect>
                    <a14:imgEffect>
                      <a14:saturation sat="2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019324" y="855035"/>
            <a:ext cx="10519111" cy="5147930"/>
          </a:xfrm>
          <a:prstGeom prst="rect">
            <a:avLst/>
          </a:prstGeom>
          <a:noFill/>
          <a:ln>
            <a:noFill/>
          </a:ln>
        </p:spPr>
      </p:pic>
      <p:sp>
        <p:nvSpPr>
          <p:cNvPr id="2" name="TextBox 1">
            <a:extLst>
              <a:ext uri="{FF2B5EF4-FFF2-40B4-BE49-F238E27FC236}">
                <a16:creationId xmlns:a16="http://schemas.microsoft.com/office/drawing/2014/main" id="{89DF8B56-CB5F-DC48-B6A0-E251CA459E1D}"/>
              </a:ext>
            </a:extLst>
          </p:cNvPr>
          <p:cNvSpPr txBox="1"/>
          <p:nvPr/>
        </p:nvSpPr>
        <p:spPr>
          <a:xfrm>
            <a:off x="341376" y="6449568"/>
            <a:ext cx="2450592" cy="369332"/>
          </a:xfrm>
          <a:prstGeom prst="rect">
            <a:avLst/>
          </a:prstGeom>
          <a:noFill/>
        </p:spPr>
        <p:txBody>
          <a:bodyPr wrap="square" rtlCol="0">
            <a:spAutoFit/>
          </a:bodyPr>
          <a:lstStyle/>
          <a:p>
            <a:r>
              <a:rPr lang="en-US" dirty="0">
                <a:latin typeface="Gill Sans MT" panose="020B0502020104020203" pitchFamily="34" charset="77"/>
              </a:rPr>
              <a:t>Slide 6</a:t>
            </a:r>
          </a:p>
        </p:txBody>
      </p:sp>
    </p:spTree>
    <p:extLst>
      <p:ext uri="{BB962C8B-B14F-4D97-AF65-F5344CB8AC3E}">
        <p14:creationId xmlns:p14="http://schemas.microsoft.com/office/powerpoint/2010/main" val="1074070882"/>
      </p:ext>
    </p:extLst>
  </p:cSld>
  <p:clrMapOvr>
    <a:masterClrMapping/>
  </p:clrMapOvr>
  <mc:AlternateContent xmlns:mc="http://schemas.openxmlformats.org/markup-compatibility/2006" xmlns:p14="http://schemas.microsoft.com/office/powerpoint/2010/main">
    <mc:Choice Requires="p14">
      <p:transition spd="slow" p14:dur="2000" advClick="0" advTm="10"/>
    </mc:Choice>
    <mc:Fallback xmlns="">
      <p:transition spd="slow" advClick="0" advTm="1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F996C7AE-4679-BE42-BB5B-FABA7463243C}"/>
              </a:ext>
            </a:extLst>
          </p:cNvPr>
          <p:cNvPicPr>
            <a:picLocks noChangeAspect="1"/>
          </p:cNvPicPr>
          <p:nvPr/>
        </p:nvPicPr>
        <p:blipFill rotWithShape="1">
          <a:blip r:embed="rId2"/>
          <a:srcRect l="33965" r="33778" b="-1"/>
          <a:stretch/>
        </p:blipFill>
        <p:spPr>
          <a:xfrm>
            <a:off x="6021086" y="544777"/>
            <a:ext cx="6170914" cy="6313225"/>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p:spPr>
      </p:pic>
      <p:sp>
        <p:nvSpPr>
          <p:cNvPr id="7" name="Oval 6">
            <a:extLst>
              <a:ext uri="{FF2B5EF4-FFF2-40B4-BE49-F238E27FC236}">
                <a16:creationId xmlns:a16="http://schemas.microsoft.com/office/drawing/2014/main" id="{4497552C-2CFF-D143-8C0C-0BABAC8ECF5D}"/>
              </a:ext>
            </a:extLst>
          </p:cNvPr>
          <p:cNvSpPr/>
          <p:nvPr/>
        </p:nvSpPr>
        <p:spPr>
          <a:xfrm>
            <a:off x="6008894" y="532585"/>
            <a:ext cx="6843705" cy="682617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8729565-B469-164E-B074-480F3146A8CC}"/>
              </a:ext>
            </a:extLst>
          </p:cNvPr>
          <p:cNvSpPr/>
          <p:nvPr/>
        </p:nvSpPr>
        <p:spPr>
          <a:xfrm>
            <a:off x="8472584" y="5397192"/>
            <a:ext cx="2206053" cy="369332"/>
          </a:xfrm>
          <a:prstGeom prst="rect">
            <a:avLst/>
          </a:prstGeom>
        </p:spPr>
        <p:txBody>
          <a:bodyPr wrap="none">
            <a:spAutoFit/>
          </a:bodyPr>
          <a:lstStyle/>
          <a:p>
            <a:pPr>
              <a:spcAft>
                <a:spcPts val="600"/>
              </a:spcAft>
            </a:pPr>
            <a:r>
              <a:rPr lang="en-GB" dirty="0">
                <a:solidFill>
                  <a:schemeClr val="bg1"/>
                </a:solidFill>
                <a:latin typeface="Gill Sans MT" panose="020B0502020104020203" pitchFamily="34" charset="77"/>
              </a:rPr>
              <a:t>© HMDT Music 2020</a:t>
            </a:r>
            <a:endParaRPr lang="en-US" dirty="0"/>
          </a:p>
        </p:txBody>
      </p:sp>
      <p:sp>
        <p:nvSpPr>
          <p:cNvPr id="2" name="Title 1">
            <a:extLst>
              <a:ext uri="{FF2B5EF4-FFF2-40B4-BE49-F238E27FC236}">
                <a16:creationId xmlns:a16="http://schemas.microsoft.com/office/drawing/2014/main" id="{CBC3AFA7-CB88-D842-8C7E-588B2D3A3332}"/>
              </a:ext>
            </a:extLst>
          </p:cNvPr>
          <p:cNvSpPr>
            <a:spLocks noGrp="1"/>
          </p:cNvSpPr>
          <p:nvPr>
            <p:ph type="title"/>
          </p:nvPr>
        </p:nvSpPr>
        <p:spPr>
          <a:xfrm>
            <a:off x="7313123" y="2663222"/>
            <a:ext cx="4524973" cy="2076333"/>
          </a:xfrm>
        </p:spPr>
        <p:txBody>
          <a:bodyPr vert="horz" lIns="91440" tIns="45720" rIns="91440" bIns="45720" rtlCol="0" anchor="t">
            <a:normAutofit/>
          </a:bodyPr>
          <a:lstStyle/>
          <a:p>
            <a:pPr algn="ctr"/>
            <a:r>
              <a:rPr lang="en-US" sz="2800" dirty="0">
                <a:solidFill>
                  <a:schemeClr val="bg1"/>
                </a:solidFill>
                <a:latin typeface="Gill Sans MT" panose="020B0502020104020203" pitchFamily="34" charset="77"/>
              </a:rPr>
              <a:t>Photo Credits:</a:t>
            </a:r>
            <a:br>
              <a:rPr lang="en-US" sz="2800" dirty="0">
                <a:solidFill>
                  <a:schemeClr val="bg1"/>
                </a:solidFill>
                <a:latin typeface="Gill Sans MT" panose="020B0502020104020203" pitchFamily="34" charset="77"/>
              </a:rPr>
            </a:br>
            <a:br>
              <a:rPr lang="en-US" sz="2800" dirty="0">
                <a:solidFill>
                  <a:schemeClr val="bg1"/>
                </a:solidFill>
                <a:latin typeface="Gill Sans MT" panose="020B0502020104020203" pitchFamily="34" charset="77"/>
              </a:rPr>
            </a:br>
            <a:r>
              <a:rPr lang="en-US" sz="2800" dirty="0">
                <a:solidFill>
                  <a:schemeClr val="bg1"/>
                </a:solidFill>
                <a:latin typeface="Gill Sans MT" panose="020B0502020104020203" pitchFamily="34" charset="77"/>
              </a:rPr>
              <a:t>All images – Wikipedia –public domain</a:t>
            </a:r>
          </a:p>
        </p:txBody>
      </p:sp>
      <p:pic>
        <p:nvPicPr>
          <p:cNvPr id="8" name="Picture 7">
            <a:extLst>
              <a:ext uri="{FF2B5EF4-FFF2-40B4-BE49-F238E27FC236}">
                <a16:creationId xmlns:a16="http://schemas.microsoft.com/office/drawing/2014/main" id="{EDCB699C-C099-5749-B2E4-454DFFE3E2E0}"/>
              </a:ext>
            </a:extLst>
          </p:cNvPr>
          <p:cNvPicPr/>
          <p:nvPr/>
        </p:nvPicPr>
        <p:blipFill>
          <a:blip r:embed="rId3">
            <a:lum bright="70000" contrast="-70000"/>
            <a:extLst>
              <a:ext uri="{28A0092B-C50C-407E-A947-70E740481C1C}">
                <a14:useLocalDpi xmlns:a14="http://schemas.microsoft.com/office/drawing/2010/main" val="0"/>
              </a:ext>
            </a:extLst>
          </a:blip>
          <a:srcRect/>
          <a:stretch/>
        </p:blipFill>
        <p:spPr>
          <a:xfrm>
            <a:off x="379284" y="2528655"/>
            <a:ext cx="4662404" cy="1800690"/>
          </a:xfrm>
          <a:prstGeom prst="rect">
            <a:avLst/>
          </a:prstGeom>
        </p:spPr>
      </p:pic>
    </p:spTree>
    <p:extLst>
      <p:ext uri="{BB962C8B-B14F-4D97-AF65-F5344CB8AC3E}">
        <p14:creationId xmlns:p14="http://schemas.microsoft.com/office/powerpoint/2010/main" val="2534300927"/>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179</TotalTime>
  <Words>607</Words>
  <Application>Microsoft Macintosh PowerPoint</Application>
  <PresentationFormat>Widescreen</PresentationFormat>
  <Paragraphs>53</Paragraphs>
  <Slides>8</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Calibri Light</vt:lpstr>
      <vt:lpstr>Gill Sans MT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Photo Credits:  All images – Wikipedia –public domain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Rowena Fletcher-Wood</dc:creator>
  <cp:lastModifiedBy>Sabina Noble</cp:lastModifiedBy>
  <cp:revision>19</cp:revision>
  <dcterms:created xsi:type="dcterms:W3CDTF">2020-07-30T12:30:42Z</dcterms:created>
  <dcterms:modified xsi:type="dcterms:W3CDTF">2020-11-26T18:00:04Z</dcterms:modified>
</cp:coreProperties>
</file>